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98" r:id="rId3"/>
    <p:sldId id="260" r:id="rId4"/>
    <p:sldId id="261" r:id="rId5"/>
    <p:sldId id="259" r:id="rId6"/>
    <p:sldId id="257" r:id="rId7"/>
    <p:sldId id="258" r:id="rId8"/>
    <p:sldId id="299" r:id="rId9"/>
    <p:sldId id="308" r:id="rId10"/>
    <p:sldId id="309" r:id="rId11"/>
    <p:sldId id="310" r:id="rId12"/>
    <p:sldId id="300" r:id="rId13"/>
    <p:sldId id="311" r:id="rId14"/>
    <p:sldId id="317" r:id="rId15"/>
    <p:sldId id="314" r:id="rId16"/>
    <p:sldId id="312" r:id="rId17"/>
    <p:sldId id="315" r:id="rId18"/>
    <p:sldId id="313" r:id="rId19"/>
    <p:sldId id="316" r:id="rId20"/>
    <p:sldId id="302" r:id="rId21"/>
    <p:sldId id="307" r:id="rId22"/>
    <p:sldId id="301" r:id="rId23"/>
    <p:sldId id="303" r:id="rId24"/>
    <p:sldId id="304" r:id="rId25"/>
    <p:sldId id="305" r:id="rId26"/>
    <p:sldId id="306" r:id="rId27"/>
    <p:sldId id="319" r:id="rId28"/>
    <p:sldId id="318" r:id="rId29"/>
    <p:sldId id="32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 (Inicio)" id="{B71F6F0B-E4A9-49AB-AE40-7370446CCD08}">
          <p14:sldIdLst>
            <p14:sldId id="256"/>
            <p14:sldId id="298"/>
            <p14:sldId id="260"/>
          </p14:sldIdLst>
        </p14:section>
        <p14:section name="En episodios anteriores..." id="{AC42D287-A71F-4CE1-B7D7-74D64F67E6A6}">
          <p14:sldIdLst>
            <p14:sldId id="261"/>
            <p14:sldId id="259"/>
            <p14:sldId id="257"/>
            <p14:sldId id="258"/>
          </p14:sldIdLst>
        </p14:section>
        <p14:section name="Closure" id="{9A93EDE9-9595-45AE-9E96-4F4BD5AAAC41}">
          <p14:sldIdLst>
            <p14:sldId id="299"/>
            <p14:sldId id="308"/>
            <p14:sldId id="309"/>
            <p14:sldId id="310"/>
          </p14:sldIdLst>
        </p14:section>
        <p14:section name="Ciudadanía de primera clase" id="{158573EF-82C7-4F7D-8679-39E1F1FF7FB9}">
          <p14:sldIdLst>
            <p14:sldId id="300"/>
            <p14:sldId id="311"/>
            <p14:sldId id="317"/>
            <p14:sldId id="314"/>
            <p14:sldId id="312"/>
            <p14:sldId id="315"/>
            <p14:sldId id="313"/>
            <p14:sldId id="316"/>
          </p14:sldIdLst>
        </p14:section>
        <p14:section name="Alto orden" id="{E6B1DCB8-D488-4063-B981-2168B883DDAB}">
          <p14:sldIdLst>
            <p14:sldId id="302"/>
            <p14:sldId id="307"/>
            <p14:sldId id="301"/>
            <p14:sldId id="303"/>
            <p14:sldId id="304"/>
          </p14:sldIdLst>
        </p14:section>
        <p14:section name="Expandir horizontes y cierre" id="{1305DB71-4EF0-45AC-A53A-AE11CD20B6CF}">
          <p14:sldIdLst>
            <p14:sldId id="305"/>
            <p14:sldId id="306"/>
            <p14:sldId id="319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2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92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16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1503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875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337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348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89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94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6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182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40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21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53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22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8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89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9E9AF9F-5F5B-4221-8583-87D7B498C416}" type="datetimeFigureOut">
              <a:rPr lang="es-ES" smtClean="0"/>
              <a:t>23/04/2023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02B8DF-5B7B-420A-B01C-52EDAD1AF4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251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faval/d26fc09e14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hyperlink" Target="https://medium.com/@jofaval/a60130f073ef" TargetMode="External"/><Relationship Id="rId3" Type="http://schemas.openxmlformats.org/officeDocument/2006/relationships/video" Target="https://www.youtube.com/embed/e-5obm1G_FY?feature=oembed" TargetMode="External"/><Relationship Id="rId7" Type="http://schemas.openxmlformats.org/officeDocument/2006/relationships/image" Target="../media/image12.jpg"/><Relationship Id="rId12" Type="http://schemas.openxmlformats.org/officeDocument/2006/relationships/image" Target="../media/image15.jpeg"/><Relationship Id="rId2" Type="http://schemas.openxmlformats.org/officeDocument/2006/relationships/video" Target="https://www.youtube.com/embed/3n17wHe5wEw?feature=oembed" TargetMode="External"/><Relationship Id="rId16" Type="http://schemas.openxmlformats.org/officeDocument/2006/relationships/image" Target="../media/image17.jpeg"/><Relationship Id="rId1" Type="http://schemas.openxmlformats.org/officeDocument/2006/relationships/video" Target="https://www.youtube.com/embed/QyJZzq0v7Z4?feature=oembed" TargetMode="External"/><Relationship Id="rId6" Type="http://schemas.openxmlformats.org/officeDocument/2006/relationships/hyperlink" Target="https://justjavascript.com/" TargetMode="External"/><Relationship Id="rId11" Type="http://schemas.openxmlformats.org/officeDocument/2006/relationships/image" Target="../media/image14.jpe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hyperlink" Target="https://a.co/d/dBo8L3m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amzn.eu/d/0CVqCi6" TargetMode="External"/><Relationship Id="rId14" Type="http://schemas.openxmlformats.org/officeDocument/2006/relationships/hyperlink" Target="https://medium.com/@jofaval/d26fc09e149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faval/talks-about/tree/master/concepts-of-js/memoization-serialization-and-value-comparison" TargetMode="External"/><Relationship Id="rId2" Type="http://schemas.openxmlformats.org/officeDocument/2006/relationships/hyperlink" Target="https://github.com/jofaval/talks-about/tree/master/concepts-of-js/pureness-side-effects-and-idempot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inero y pasaporte">
            <a:extLst>
              <a:ext uri="{FF2B5EF4-FFF2-40B4-BE49-F238E27FC236}">
                <a16:creationId xmlns:a16="http://schemas.microsoft.com/office/drawing/2014/main" id="{0F3EBD3E-098A-28FE-99F4-FD357F3F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33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C1B39-BE10-8C12-2DFD-BFE55FF9E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s-ES" dirty="0" err="1"/>
              <a:t>Closures</a:t>
            </a:r>
            <a:r>
              <a:rPr lang="es-ES" dirty="0"/>
              <a:t>, Alto orden y ciudadanía de primera clase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48B51E-DB56-0CF9-D6EF-B78D13CF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Conceptos de Programación Funcional  y JavaScript con matices de TypeScript</a:t>
            </a:r>
          </a:p>
        </p:txBody>
      </p:sp>
    </p:spTree>
    <p:extLst>
      <p:ext uri="{BB962C8B-B14F-4D97-AF65-F5344CB8AC3E}">
        <p14:creationId xmlns:p14="http://schemas.microsoft.com/office/powerpoint/2010/main" val="283533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4914F-0B2D-8571-3315-F2E3BDEC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Encapsulación privada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33E4CC-4762-104E-DBA7-A7F6297AD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2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0FBF6-FD7B-A368-1DB0-83098A80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de funciones y eventos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97726-8D18-1A6F-CEDF-71BDBCF4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</a:t>
            </a:r>
            <a:r>
              <a:rPr lang="es-ES" dirty="0" err="1"/>
              <a:t>runtime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974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6F1735-92FE-47AE-B57A-4EEEFCE7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Ciudadanía de primera clase</a:t>
            </a:r>
          </a:p>
        </p:txBody>
      </p:sp>
      <p:pic>
        <p:nvPicPr>
          <p:cNvPr id="4" name="Picture 4" descr="Calles en una intersección">
            <a:extLst>
              <a:ext uri="{FF2B5EF4-FFF2-40B4-BE49-F238E27FC236}">
                <a16:creationId xmlns:a16="http://schemas.microsoft.com/office/drawing/2014/main" id="{382BCA85-A0F5-ECCD-3A8E-68159E714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76" r="2078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09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CEAE3-B6CB-F1B0-D4F9-01192061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ciudadanía de primera clase?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EBC69D-D5B9-5B7D-AAB0-80769CBF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63915-070C-7449-4FAD-7639F67A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Ciudadanía de segunda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1685EE-96A2-37EB-EA45-B5C3DB809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055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ca de exclamación sobre fondo amarillo">
            <a:extLst>
              <a:ext uri="{FF2B5EF4-FFF2-40B4-BE49-F238E27FC236}">
                <a16:creationId xmlns:a16="http://schemas.microsoft.com/office/drawing/2014/main" id="{506DBA01-B35B-171E-714B-0024F0D2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B24086-E219-5B90-6896-682881BD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Antes de nada</a:t>
            </a:r>
          </a:p>
        </p:txBody>
      </p:sp>
    </p:spTree>
    <p:extLst>
      <p:ext uri="{BB962C8B-B14F-4D97-AF65-F5344CB8AC3E}">
        <p14:creationId xmlns:p14="http://schemas.microsoft.com/office/powerpoint/2010/main" val="184048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mpecabezas blanco con una pieza roja">
            <a:extLst>
              <a:ext uri="{FF2B5EF4-FFF2-40B4-BE49-F238E27FC236}">
                <a16:creationId xmlns:a16="http://schemas.microsoft.com/office/drawing/2014/main" id="{94035316-ABF2-B2E2-EE24-0A323FE84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2E2B15-D31C-A006-57DD-D743378E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¿Se </a:t>
            </a:r>
            <a:r>
              <a:rPr lang="en-US" sz="4800" dirty="0" err="1"/>
              <a:t>diferencia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algo de un closure?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54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C0CA-FB69-B905-D2CB-B03EDE64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 debería…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8B21C-3C85-E05F-5DF5-AEEC7C27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ciudadanía de primera clase y un </a:t>
            </a:r>
            <a:r>
              <a:rPr lang="es-ES" dirty="0" err="1"/>
              <a:t>closure</a:t>
            </a:r>
            <a:r>
              <a:rPr lang="es-ES" dirty="0"/>
              <a:t>…</a:t>
            </a:r>
          </a:p>
          <a:p>
            <a:r>
              <a:rPr lang="es-ES" dirty="0"/>
              <a:t>Son diseño e implementación en JavaScript</a:t>
            </a:r>
          </a:p>
          <a:p>
            <a:pPr marL="0" indent="0">
              <a:buNone/>
            </a:pPr>
            <a:r>
              <a:rPr lang="es-ES" dirty="0"/>
              <a:t>Esto significa que el concepto se implementa con </a:t>
            </a:r>
            <a:r>
              <a:rPr lang="es-ES" dirty="0" err="1"/>
              <a:t>closures</a:t>
            </a:r>
            <a:r>
              <a:rPr lang="es-ES" dirty="0"/>
              <a:t>, en JavaScript, diferentes lenguajes proveen de diferentes herramientas.</a:t>
            </a:r>
          </a:p>
        </p:txBody>
      </p:sp>
    </p:spTree>
    <p:extLst>
      <p:ext uri="{BB962C8B-B14F-4D97-AF65-F5344CB8AC3E}">
        <p14:creationId xmlns:p14="http://schemas.microsoft.com/office/powerpoint/2010/main" val="189506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nte de cámara">
            <a:extLst>
              <a:ext uri="{FF2B5EF4-FFF2-40B4-BE49-F238E27FC236}">
                <a16:creationId xmlns:a16="http://schemas.microsoft.com/office/drawing/2014/main" id="{BB926DCA-1CD6-35EF-DEE6-7EA490735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659" b="1007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546612-425D-ADCA-89E9-27E44CCE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¿Cómo implementarías el concepto?</a:t>
            </a:r>
          </a:p>
        </p:txBody>
      </p:sp>
    </p:spTree>
    <p:extLst>
      <p:ext uri="{BB962C8B-B14F-4D97-AF65-F5344CB8AC3E}">
        <p14:creationId xmlns:p14="http://schemas.microsoft.com/office/powerpoint/2010/main" val="314985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17CAA-1D8D-7683-F392-C6EFF0DC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Adentrándonos en el concepto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C94DE-1755-A498-BBA6-78CFE84D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Pero entonces, si la ciudadanía es de primera clase, ¿cómo llamamos a esos ciudadanos?</a:t>
            </a:r>
          </a:p>
          <a:p>
            <a:pPr marL="0" indent="0">
              <a:buNone/>
            </a:pPr>
            <a:r>
              <a:rPr lang="es-ES" dirty="0"/>
              <a:t>Es decir, si son funciones ¿cómo distinguimos a una función de primera clase con otra de segunda clase?</a:t>
            </a:r>
          </a:p>
        </p:txBody>
      </p:sp>
    </p:spTree>
    <p:extLst>
      <p:ext uri="{BB962C8B-B14F-4D97-AF65-F5344CB8AC3E}">
        <p14:creationId xmlns:p14="http://schemas.microsoft.com/office/powerpoint/2010/main" val="76484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 señalando un mapa">
            <a:extLst>
              <a:ext uri="{FF2B5EF4-FFF2-40B4-BE49-F238E27FC236}">
                <a16:creationId xmlns:a16="http://schemas.microsoft.com/office/drawing/2014/main" id="{A4D1ACCA-FD49-F964-2116-42147236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2F81E7-6256-BB0B-42FF-EC62C531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¡¡Aviso a navegantes!!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8740B-0850-3D8C-07AD-460BA7B8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Al terminar la charla se compartirá el acceso:</a:t>
            </a:r>
          </a:p>
          <a:p>
            <a:r>
              <a:rPr lang="es-ES" dirty="0">
                <a:solidFill>
                  <a:schemeClr val="tx1"/>
                </a:solidFill>
              </a:rPr>
              <a:t>A la grabación</a:t>
            </a:r>
          </a:p>
          <a:p>
            <a:r>
              <a:rPr lang="es-ES" dirty="0">
                <a:solidFill>
                  <a:schemeClr val="tx1"/>
                </a:solidFill>
              </a:rPr>
              <a:t>A las diapositivas</a:t>
            </a:r>
          </a:p>
          <a:p>
            <a:r>
              <a:rPr lang="es-ES" dirty="0">
                <a:solidFill>
                  <a:schemeClr val="tx1"/>
                </a:solidFill>
              </a:rPr>
              <a:t>A los recursos de la sesión</a:t>
            </a:r>
          </a:p>
        </p:txBody>
      </p:sp>
    </p:spTree>
    <p:extLst>
      <p:ext uri="{BB962C8B-B14F-4D97-AF65-F5344CB8AC3E}">
        <p14:creationId xmlns:p14="http://schemas.microsoft.com/office/powerpoint/2010/main" val="128009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D96D1-F14C-D64C-6977-90BA7A56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Alto orden</a:t>
            </a:r>
          </a:p>
        </p:txBody>
      </p:sp>
      <p:pic>
        <p:nvPicPr>
          <p:cNvPr id="18" name="Picture 17" descr="Alpinistas en la nieve">
            <a:extLst>
              <a:ext uri="{FF2B5EF4-FFF2-40B4-BE49-F238E27FC236}">
                <a16:creationId xmlns:a16="http://schemas.microsoft.com/office/drawing/2014/main" id="{B1489EF1-53C9-E194-C383-F90CD09D6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3" r="33137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97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16AE0-AE9A-EB23-4FFF-304B4651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algo de alto orden?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E4C8D-55E2-0EF2-607A-A8472AFC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No, no tiene que ver con la orden 66</a:t>
            </a:r>
          </a:p>
          <a:p>
            <a:r>
              <a:rPr lang="es-ES" dirty="0" err="1"/>
              <a:t>adsgsadg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0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97E5D-5884-DCBD-CC6E-080D912E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alto orden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C0C1C3-C7AB-A3E7-7AEF-E153B1D4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Existen distintos elementos de alto orden, veremos los siguientes:</a:t>
            </a:r>
          </a:p>
          <a:p>
            <a:r>
              <a:rPr lang="es-ES" dirty="0"/>
              <a:t>Funciones de alto orden</a:t>
            </a:r>
          </a:p>
          <a:p>
            <a:r>
              <a:rPr lang="es-ES" dirty="0"/>
              <a:t>Componentes de alto orden (orientado a </a:t>
            </a:r>
            <a:r>
              <a:rPr lang="es-ES" dirty="0" err="1"/>
              <a:t>React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365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3C7F2-517B-23A3-BDBF-4150427A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Función de alto orden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FB965-3675-F792-4B65-01F8B69E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H</a:t>
            </a:r>
            <a:r>
              <a:rPr lang="es-ES" dirty="0"/>
              <a:t>igh-</a:t>
            </a:r>
            <a:r>
              <a:rPr lang="es-ES" b="1" dirty="0" err="1"/>
              <a:t>O</a:t>
            </a:r>
            <a:r>
              <a:rPr lang="es-ES" dirty="0" err="1"/>
              <a:t>rder</a:t>
            </a:r>
            <a:r>
              <a:rPr lang="es-ES" dirty="0"/>
              <a:t> </a:t>
            </a:r>
            <a:r>
              <a:rPr lang="es-ES" b="1" dirty="0" err="1"/>
              <a:t>F</a:t>
            </a:r>
            <a:r>
              <a:rPr lang="es-ES" dirty="0" err="1"/>
              <a:t>unctions</a:t>
            </a:r>
            <a:r>
              <a:rPr lang="es-ES" dirty="0"/>
              <a:t> o </a:t>
            </a:r>
            <a:r>
              <a:rPr lang="es-ES" b="1" dirty="0" err="1"/>
              <a:t>HOF</a:t>
            </a:r>
            <a:r>
              <a:rPr lang="es-ES" dirty="0" err="1"/>
              <a:t>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44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F9AE1-C6EA-DC8E-668D-6BC49766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 de Alto Orden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45BAB-1A51-A6B5-494D-CFF3A8A3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H</a:t>
            </a:r>
            <a:r>
              <a:rPr lang="es-ES" dirty="0"/>
              <a:t>igh-</a:t>
            </a:r>
            <a:r>
              <a:rPr lang="es-ES" b="1" dirty="0" err="1"/>
              <a:t>O</a:t>
            </a:r>
            <a:r>
              <a:rPr lang="es-ES" dirty="0" err="1"/>
              <a:t>rder</a:t>
            </a:r>
            <a:r>
              <a:rPr lang="es-ES" dirty="0"/>
              <a:t> </a:t>
            </a:r>
            <a:r>
              <a:rPr lang="es-ES" b="1" dirty="0" err="1"/>
              <a:t>C</a:t>
            </a:r>
            <a:r>
              <a:rPr lang="es-ES" dirty="0" err="1"/>
              <a:t>omponents</a:t>
            </a:r>
            <a:r>
              <a:rPr lang="es-ES" dirty="0"/>
              <a:t> o </a:t>
            </a:r>
            <a:r>
              <a:rPr lang="es-ES" b="1" dirty="0" err="1"/>
              <a:t>HOC</a:t>
            </a:r>
            <a:r>
              <a:rPr lang="es-ES" dirty="0" err="1"/>
              <a:t>s</a:t>
            </a:r>
            <a:r>
              <a:rPr lang="es-ES" dirty="0"/>
              <a:t>, proveen de contexto al </a:t>
            </a:r>
            <a:r>
              <a:rPr lang="es-ES" dirty="0" err="1"/>
              <a:t>children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92E93C-9454-6035-0FF0-5FB4C769B373}"/>
              </a:ext>
            </a:extLst>
          </p:cNvPr>
          <p:cNvSpPr txBox="1"/>
          <p:nvPr/>
        </p:nvSpPr>
        <p:spPr>
          <a:xfrm>
            <a:off x="684212" y="2889697"/>
            <a:ext cx="6107502" cy="923330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Context.Provider</a:t>
            </a:r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ChildrenComponentWithoutContext</a:t>
            </a:r>
            <a:r>
              <a:rPr lang="en-US" b="0" dirty="0">
                <a:solidFill>
                  <a:srgbClr val="D4D4D4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b="0" dirty="0" err="1">
                <a:solidFill>
                  <a:srgbClr val="4EC9B0"/>
                </a:solidFill>
                <a:effectLst/>
                <a:latin typeface="JetBrains Mono" panose="02000009000000000000" pitchFamily="49" charset="0"/>
              </a:rPr>
              <a:t>Context.Provider</a:t>
            </a:r>
            <a:r>
              <a:rPr lang="en-US" b="0" dirty="0">
                <a:solidFill>
                  <a:srgbClr val="80808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96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47184-BFD9-11D1-D636-CB1212C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 de la serie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13EBBF-2781-721E-63BA-413C933B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Al menos… por ahora.</a:t>
            </a:r>
          </a:p>
        </p:txBody>
      </p:sp>
    </p:spTree>
    <p:extLst>
      <p:ext uri="{BB962C8B-B14F-4D97-AF65-F5344CB8AC3E}">
        <p14:creationId xmlns:p14="http://schemas.microsoft.com/office/powerpoint/2010/main" val="57029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9AB42-0E97-C3C0-C0A5-2F63DA4B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dónde podría investigar más?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1FE2B1-0FC8-10D9-A61E-FFE5E9AE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Localidad</a:t>
            </a:r>
          </a:p>
          <a:p>
            <a:r>
              <a:rPr lang="es-ES" dirty="0"/>
              <a:t>Libros y charlas</a:t>
            </a:r>
          </a:p>
          <a:p>
            <a:r>
              <a:rPr lang="es-ES" dirty="0"/>
              <a:t>Reevalúa código </a:t>
            </a:r>
            <a:r>
              <a:rPr lang="es-ES"/>
              <a:t>escrito recientemente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22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3C99D-D64E-A4F1-55AB-C398869B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Artículo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E6D4B0-2F8A-9C28-9398-8C83896B2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Puedes encontrar el artículo más detallado y con ejemplos en:</a:t>
            </a:r>
            <a:endParaRPr lang="es-ES" dirty="0">
              <a:hlinkClick r:id="rId2"/>
            </a:endParaRPr>
          </a:p>
          <a:p>
            <a:r>
              <a:rPr lang="es-ES" dirty="0">
                <a:hlinkClick r:id="rId2"/>
              </a:rPr>
              <a:t>https://medium.com/@jofaval/d26fc09e149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Hay algunas implementaciones a mano a modo de ejemplo.</a:t>
            </a:r>
          </a:p>
        </p:txBody>
      </p:sp>
    </p:spTree>
    <p:extLst>
      <p:ext uri="{BB962C8B-B14F-4D97-AF65-F5344CB8AC3E}">
        <p14:creationId xmlns:p14="http://schemas.microsoft.com/office/powerpoint/2010/main" val="414106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2C65BF4-7281-9D93-CB80-1256FAE51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3" y="1616607"/>
            <a:ext cx="4206241" cy="22012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151585-2EF0-7824-B9F2-D1A45D2DCD25}"/>
              </a:ext>
            </a:extLst>
          </p:cNvPr>
          <p:cNvSpPr txBox="1"/>
          <p:nvPr/>
        </p:nvSpPr>
        <p:spPr>
          <a:xfrm>
            <a:off x="694493" y="3823035"/>
            <a:ext cx="308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6"/>
              </a:rPr>
              <a:t>https://justjavascript.com/</a:t>
            </a:r>
            <a:endParaRPr lang="es-ES" dirty="0"/>
          </a:p>
        </p:txBody>
      </p:sp>
      <p:pic>
        <p:nvPicPr>
          <p:cNvPr id="8" name="Marcador de contenido 6" descr="Mastering Functional Programming">
            <a:extLst>
              <a:ext uri="{FF2B5EF4-FFF2-40B4-BE49-F238E27FC236}">
                <a16:creationId xmlns:a16="http://schemas.microsoft.com/office/drawing/2014/main" id="{337E442C-03EB-372D-B82E-8206525368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95" y="1507161"/>
            <a:ext cx="1926252" cy="238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Learnig Functional Programming">
            <a:extLst>
              <a:ext uri="{FF2B5EF4-FFF2-40B4-BE49-F238E27FC236}">
                <a16:creationId xmlns:a16="http://schemas.microsoft.com/office/drawing/2014/main" id="{62A7542E-2F6B-0E81-8587-82B417BA9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84" y="1509789"/>
            <a:ext cx="1797959" cy="23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453493-CAF2-7266-7390-AD0E5C7FA708}"/>
              </a:ext>
            </a:extLst>
          </p:cNvPr>
          <p:cNvSpPr txBox="1"/>
          <p:nvPr/>
        </p:nvSpPr>
        <p:spPr>
          <a:xfrm>
            <a:off x="5898019" y="1050306"/>
            <a:ext cx="610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9"/>
              </a:rPr>
              <a:t>https://amzn.eu/d/0CVqCi6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E3DC93B-CB94-EC09-C492-F45CA85010DF}"/>
              </a:ext>
            </a:extLst>
          </p:cNvPr>
          <p:cNvSpPr txBox="1"/>
          <p:nvPr/>
        </p:nvSpPr>
        <p:spPr>
          <a:xfrm>
            <a:off x="7963684" y="3975531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10"/>
              </a:rPr>
              <a:t>https://a.co/d/dBo8L3m</a:t>
            </a:r>
            <a:endParaRPr lang="es-ES" dirty="0"/>
          </a:p>
        </p:txBody>
      </p:sp>
      <p:pic>
        <p:nvPicPr>
          <p:cNvPr id="15" name="Elementos multimedia en línea 8" title="Why Isn't Functional Programming the Norm? – Richard Feldman">
            <a:hlinkClick r:id="" action="ppaction://media"/>
            <a:extLst>
              <a:ext uri="{FF2B5EF4-FFF2-40B4-BE49-F238E27FC236}">
                <a16:creationId xmlns:a16="http://schemas.microsoft.com/office/drawing/2014/main" id="{31B49AD0-E1DD-48A5-16A0-C2DD89369A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3992880" y="4481473"/>
            <a:ext cx="4206240" cy="2376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Elementos multimedia en línea 9" title="Functional Programming for Pragmatists • Richard Feldman • GOTO 2021">
            <a:hlinkClick r:id="" action="ppaction://media"/>
            <a:extLst>
              <a:ext uri="{FF2B5EF4-FFF2-40B4-BE49-F238E27FC236}">
                <a16:creationId xmlns:a16="http://schemas.microsoft.com/office/drawing/2014/main" id="{612C1FD4-E683-618E-2BF2-B7D09081E33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2"/>
          <a:stretch>
            <a:fillRect/>
          </a:stretch>
        </p:blipFill>
        <p:spPr>
          <a:xfrm>
            <a:off x="7985480" y="4481317"/>
            <a:ext cx="4206520" cy="237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0E70830-B68B-7859-0BEE-675A744E3F58}"/>
              </a:ext>
            </a:extLst>
          </p:cNvPr>
          <p:cNvSpPr txBox="1"/>
          <p:nvPr/>
        </p:nvSpPr>
        <p:spPr>
          <a:xfrm>
            <a:off x="2103120" y="311642"/>
            <a:ext cx="5147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Artículos</a:t>
            </a:r>
            <a:endParaRPr lang="es-ES" dirty="0">
              <a:hlinkClick r:id="rId13"/>
            </a:endParaRPr>
          </a:p>
          <a:p>
            <a:r>
              <a:rPr lang="es-ES" dirty="0">
                <a:hlinkClick r:id="rId13"/>
              </a:rPr>
              <a:t>https://medium.com/@jofaval/a60130f073ef</a:t>
            </a:r>
            <a:endParaRPr lang="es-ES" dirty="0"/>
          </a:p>
          <a:p>
            <a:r>
              <a:rPr lang="es-ES" dirty="0">
                <a:hlinkClick r:id="rId14"/>
              </a:rPr>
              <a:t>https://medium.com/@jofaval/d26fc09e149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DD534C1-6351-C0D8-9FFD-1416BE5ECA20}"/>
              </a:ext>
            </a:extLst>
          </p:cNvPr>
          <p:cNvSpPr txBox="1"/>
          <p:nvPr/>
        </p:nvSpPr>
        <p:spPr>
          <a:xfrm>
            <a:off x="5567413" y="405249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Charlas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DF3FF45-7141-AD2C-35D8-6CA1DD98BD21}"/>
              </a:ext>
            </a:extLst>
          </p:cNvPr>
          <p:cNvSpPr txBox="1"/>
          <p:nvPr/>
        </p:nvSpPr>
        <p:spPr>
          <a:xfrm>
            <a:off x="9499472" y="6809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6FFC8B1-3275-742A-98A0-DC51A4B08EDC}"/>
              </a:ext>
            </a:extLst>
          </p:cNvPr>
          <p:cNvSpPr txBox="1"/>
          <p:nvPr/>
        </p:nvSpPr>
        <p:spPr>
          <a:xfrm>
            <a:off x="189199" y="125782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Cursos</a:t>
            </a:r>
          </a:p>
        </p:txBody>
      </p:sp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F84AFE3F-A8D3-8551-15E6-C642BAB388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04" y="1823027"/>
            <a:ext cx="1385872" cy="1385872"/>
          </a:xfrm>
          <a:prstGeom prst="rect">
            <a:avLst/>
          </a:prstGeom>
        </p:spPr>
      </p:pic>
      <p:pic>
        <p:nvPicPr>
          <p:cNvPr id="14" name="Elementos multimedia en línea 3" title="Learning Functional Programming with JavaScript - Anjana Vakil - JSUnconf">
            <a:hlinkClick r:id="" action="ppaction://media"/>
            <a:extLst>
              <a:ext uri="{FF2B5EF4-FFF2-40B4-BE49-F238E27FC236}">
                <a16:creationId xmlns:a16="http://schemas.microsoft.com/office/drawing/2014/main" id="{E199C95C-B168-F8F9-66CC-248C61B65D9A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6"/>
          <a:stretch>
            <a:fillRect/>
          </a:stretch>
        </p:blipFill>
        <p:spPr>
          <a:xfrm>
            <a:off x="0" y="4481308"/>
            <a:ext cx="4206240" cy="2376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63E555B-1174-35DB-80A4-62C2838AFD75}"/>
              </a:ext>
            </a:extLst>
          </p:cNvPr>
          <p:cNvSpPr txBox="1"/>
          <p:nvPr/>
        </p:nvSpPr>
        <p:spPr>
          <a:xfrm>
            <a:off x="2628435" y="3227486"/>
            <a:ext cx="7133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dirty="0">
                <a:effectLst/>
              </a:rPr>
              <a:t>Programando…</a:t>
            </a:r>
          </a:p>
        </p:txBody>
      </p:sp>
    </p:spTree>
    <p:extLst>
      <p:ext uri="{BB962C8B-B14F-4D97-AF65-F5344CB8AC3E}">
        <p14:creationId xmlns:p14="http://schemas.microsoft.com/office/powerpoint/2010/main" val="155205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2215D-23F8-8DC5-7A97-BA0B3BE9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tu atención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3E1135-D497-CC22-4ABF-6E38891AA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Salida a mano izquierda están las camisetas.</a:t>
            </a:r>
          </a:p>
        </p:txBody>
      </p:sp>
    </p:spTree>
    <p:extLst>
      <p:ext uri="{BB962C8B-B14F-4D97-AF65-F5344CB8AC3E}">
        <p14:creationId xmlns:p14="http://schemas.microsoft.com/office/powerpoint/2010/main" val="423204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85EF5-1F86-18E4-F385-FAB65A6B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s-ES"/>
              <a:t>Presentación</a:t>
            </a:r>
            <a:endParaRPr lang="es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6F7364-CEAF-C1F8-7CCF-ED2C6DB8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chemeClr val="tx1"/>
                </a:solidFill>
              </a:rPr>
              <a:t>Soy Pepe, actualmente desarrollador de front-end, trabajando con React y TypeScript. Y casi siempre trasteando con distintas tecnologías.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162000"/>
                <a:satMod val="200000"/>
                <a:lumMod val="124000"/>
              </a:schemeClr>
            </a:gs>
            <a:gs pos="100000">
              <a:schemeClr val="bg1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1502E16-A78C-4A80-AD10-3646FBB8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er plano de una rayuela en la acera">
            <a:extLst>
              <a:ext uri="{FF2B5EF4-FFF2-40B4-BE49-F238E27FC236}">
                <a16:creationId xmlns:a16="http://schemas.microsoft.com/office/drawing/2014/main" id="{BAE8BE04-4D6C-0B55-2A8B-B942701B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380" b="73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BD5BD9-C696-DA5C-4583-A4D5E143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Antes de </a:t>
            </a:r>
            <a:r>
              <a:rPr lang="en-US" sz="4800"/>
              <a:t>empezar</a:t>
            </a:r>
            <a:endParaRPr lang="en-US" sz="4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0356AB-9A93-4182-A651-EA8B6FBEC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5E6DE5-AFDF-4DB1-8A57-2F7E9831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C6613A-BBD4-4437-9C57-48C63BFEB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294476-0F69-46CD-8D18-EB2D5EBA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3AC8C6-3EED-40C0-88BC-9D4BF88CA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5E0775-E822-48E1-AE9A-D1454543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05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4B574-FF09-C9B0-2F77-291B06E1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Continuación de otra charla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40F34-B186-25E0-FEB3-28F50C0E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Esta charla es una continuación directa de otras:</a:t>
            </a:r>
          </a:p>
          <a:p>
            <a:r>
              <a:rPr lang="es-ES" dirty="0">
                <a:hlinkClick r:id="rId2"/>
              </a:rPr>
              <a:t>https://github.com/jofaval/talks-about/tree/master/concepts-of-js/pureness-side-effects-and-idempotence</a:t>
            </a:r>
            <a:endParaRPr lang="es-ES" dirty="0"/>
          </a:p>
          <a:p>
            <a:r>
              <a:rPr lang="es-ES" dirty="0">
                <a:hlinkClick r:id="rId3"/>
              </a:rPr>
              <a:t>https://github.com/jofaval/talks-about/tree/master/concepts-of-js/memoization-serialization-and-value-comparison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Pero repasemos algunos conceptos…</a:t>
            </a:r>
          </a:p>
        </p:txBody>
      </p:sp>
    </p:spTree>
    <p:extLst>
      <p:ext uri="{BB962C8B-B14F-4D97-AF65-F5344CB8AC3E}">
        <p14:creationId xmlns:p14="http://schemas.microsoft.com/office/powerpoint/2010/main" val="83049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EB739D-98AA-4715-86A2-5FEC676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de cotizaciones bursátiles en pantalla">
            <a:extLst>
              <a:ext uri="{FF2B5EF4-FFF2-40B4-BE49-F238E27FC236}">
                <a16:creationId xmlns:a16="http://schemas.microsoft.com/office/drawing/2014/main" id="{31D6E8A9-CCCD-8988-F523-0D5425FC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Snip Single Corner Rectangle 17">
            <a:extLst>
              <a:ext uri="{FF2B5EF4-FFF2-40B4-BE49-F238E27FC236}">
                <a16:creationId xmlns:a16="http://schemas.microsoft.com/office/drawing/2014/main" id="{85176A02-93F2-4B63-AE64-6C8A3354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162000"/>
                  <a:satMod val="200000"/>
                  <a:lumMod val="124000"/>
                  <a:alpha val="80000"/>
                </a:schemeClr>
              </a:gs>
              <a:gs pos="100000">
                <a:schemeClr val="dk2">
                  <a:shade val="96000"/>
                  <a:hueMod val="88000"/>
                  <a:satMod val="220000"/>
                  <a:lumMod val="82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E98C99-1CD8-EF81-0332-66B6C9BB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s-ES" dirty="0"/>
              <a:t>Contextualizando…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710B0-E176-24FE-7CEA-E0B400C5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Pureza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Funciones determinísticas que mitigan la cantidad de efectos secundarios</a:t>
            </a:r>
          </a:p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Efectos Secundarios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Acciones más allá del cuerpo de la función</a:t>
            </a:r>
          </a:p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Idempotencia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Término matemático para la pureza</a:t>
            </a:r>
          </a:p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Memoización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Cache para funciones idempotentes</a:t>
            </a:r>
          </a:p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Serialización (en JavaScript)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Conversión de valores primitivos y no primitivos a string</a:t>
            </a:r>
          </a:p>
          <a:p>
            <a:pPr>
              <a:lnSpc>
                <a:spcPct val="90000"/>
              </a:lnSpc>
            </a:pPr>
            <a:r>
              <a:rPr lang="es-ES" sz="1100" b="1">
                <a:solidFill>
                  <a:schemeClr val="tx1"/>
                </a:solidFill>
              </a:rPr>
              <a:t>Comparación de valores</a:t>
            </a:r>
          </a:p>
          <a:p>
            <a:pPr lvl="1">
              <a:lnSpc>
                <a:spcPct val="90000"/>
              </a:lnSpc>
            </a:pPr>
            <a:r>
              <a:rPr lang="es-ES" sz="1100">
                <a:solidFill>
                  <a:schemeClr val="tx1"/>
                </a:solidFill>
              </a:rPr>
              <a:t>Problemática, pero parcheable</a:t>
            </a:r>
          </a:p>
          <a:p>
            <a:pPr lvl="1">
              <a:lnSpc>
                <a:spcPct val="90000"/>
              </a:lnSpc>
            </a:pPr>
            <a:endParaRPr lang="es-ES" sz="110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92BD9-66EB-4565-9D3D-DC962C9A6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D23F6-836F-4177-BDEE-72EB3024A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85D431-5DB5-452D-9EC4-5643E25F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C6151F-5DF9-44B4-B444-F5361B956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FA6498-5A40-4B6D-8837-9252AE53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2027E-4901-4CA0-96E5-3BEC9C64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95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97115-4AE1-CCF1-7F0D-930890C3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veremos?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6CB91-25C9-6A1F-6555-E38843476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Closures</a:t>
            </a:r>
            <a:endParaRPr lang="es-ES" dirty="0"/>
          </a:p>
          <a:p>
            <a:pPr lvl="1"/>
            <a:r>
              <a:rPr lang="es-ES" dirty="0"/>
              <a:t>Encapsulación privada</a:t>
            </a:r>
          </a:p>
          <a:p>
            <a:r>
              <a:rPr lang="es-ES" dirty="0"/>
              <a:t>Ciudadanía de primera clase</a:t>
            </a:r>
          </a:p>
          <a:p>
            <a:r>
              <a:rPr lang="es-ES" dirty="0"/>
              <a:t>Alto orden</a:t>
            </a:r>
          </a:p>
          <a:p>
            <a:pPr lvl="1"/>
            <a:r>
              <a:rPr lang="es-ES" dirty="0"/>
              <a:t>Funciones de alto orden</a:t>
            </a:r>
          </a:p>
          <a:p>
            <a:pPr lvl="1"/>
            <a:r>
              <a:rPr lang="es-ES" dirty="0"/>
              <a:t>Componentes de alto orden (</a:t>
            </a:r>
            <a:r>
              <a:rPr lang="es-ES" dirty="0" err="1"/>
              <a:t>React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226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04345-1043-4D96-ABE6-00F6ACF6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EE1466-9BC6-4EB8-9018-C6B91A8C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E67979-53DE-4CF0-9CA5-9AF63F673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43DF4-BA4F-4BAE-B081-09118B7CE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259AD-7457-460C-8758-B05705CFD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CEE9B67-9938-421E-9567-2C9C94D2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ED4FC4-E3BC-3F48-184F-45282845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Closure</a:t>
            </a:r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F105D0B4-699F-30ED-4BBC-9C1876258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7" r="36214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0AC028-10AD-4428-B3C2-64DB5FAA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B41C67-F870-46F6-8ECA-541261FF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F2CBCCC-0A55-4E16-9F19-0E93B4492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83D073-0698-43F0-97F3-4AD7AA2EF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C3D866-FAD0-4C22-A662-BE3EA905F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3185A9-A762-4C2F-9D01-EEB6F344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16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48350-A96A-7B63-866B-09B7D6D0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A1205D-6E03-8F1A-1491-68680ED8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355476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682</TotalTime>
  <Words>529</Words>
  <Application>Microsoft Office PowerPoint</Application>
  <PresentationFormat>Panorámica</PresentationFormat>
  <Paragraphs>92</Paragraphs>
  <Slides>29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Century Gothic</vt:lpstr>
      <vt:lpstr>JetBrains Mono</vt:lpstr>
      <vt:lpstr>Wingdings 3</vt:lpstr>
      <vt:lpstr>Sector</vt:lpstr>
      <vt:lpstr>Closures, Alto orden y ciudadanía de primera clase</vt:lpstr>
      <vt:lpstr>¡¡Aviso a navegantes!!</vt:lpstr>
      <vt:lpstr>Presentación</vt:lpstr>
      <vt:lpstr>Antes de empezar</vt:lpstr>
      <vt:lpstr>Continuación de otra charla</vt:lpstr>
      <vt:lpstr>Contextualizando…</vt:lpstr>
      <vt:lpstr>¿Qué veremos?</vt:lpstr>
      <vt:lpstr>Closure</vt:lpstr>
      <vt:lpstr>Contexto</vt:lpstr>
      <vt:lpstr>Encapsulación privada</vt:lpstr>
      <vt:lpstr>Generación de funciones y eventos</vt:lpstr>
      <vt:lpstr>Ciudadanía de primera clase</vt:lpstr>
      <vt:lpstr>¿Qué es la ciudadanía de primera clase?</vt:lpstr>
      <vt:lpstr>Ciudadanía de segunda clase</vt:lpstr>
      <vt:lpstr>Antes de nada</vt:lpstr>
      <vt:lpstr>¿Se diferencia en algo de un closure?</vt:lpstr>
      <vt:lpstr>No debería…</vt:lpstr>
      <vt:lpstr>¿Cómo implementarías el concepto?</vt:lpstr>
      <vt:lpstr>Adentrándonos en el concepto</vt:lpstr>
      <vt:lpstr>Alto orden</vt:lpstr>
      <vt:lpstr>¿Qué es algo de alto orden?</vt:lpstr>
      <vt:lpstr>Elementos de alto orden</vt:lpstr>
      <vt:lpstr>Función de alto orden</vt:lpstr>
      <vt:lpstr>Componente de Alto Orden</vt:lpstr>
      <vt:lpstr>Fin de la serie</vt:lpstr>
      <vt:lpstr>¿Por dónde podría investigar más?</vt:lpstr>
      <vt:lpstr>Artículo</vt:lpstr>
      <vt:lpstr>Presentación de PowerPoint</vt:lpstr>
      <vt:lpstr>Gracias por tu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Closures, Alto orden y ciudadanía de primera clase</dc:title>
  <dc:creator>Pepe Fabra</dc:creator>
  <cp:lastModifiedBy>Pepe Fabra</cp:lastModifiedBy>
  <cp:revision>37</cp:revision>
  <dcterms:created xsi:type="dcterms:W3CDTF">2023-04-18T16:38:44Z</dcterms:created>
  <dcterms:modified xsi:type="dcterms:W3CDTF">2023-04-23T21:36:32Z</dcterms:modified>
</cp:coreProperties>
</file>